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78" r:id="rId5"/>
    <p:sldId id="280" r:id="rId6"/>
    <p:sldId id="279" r:id="rId7"/>
    <p:sldId id="281" r:id="rId8"/>
    <p:sldId id="282" r:id="rId9"/>
    <p:sldId id="283" r:id="rId10"/>
    <p:sldId id="285" r:id="rId11"/>
    <p:sldId id="287" r:id="rId12"/>
    <p:sldId id="289" r:id="rId13"/>
    <p:sldId id="292" r:id="rId14"/>
    <p:sldId id="293" r:id="rId15"/>
    <p:sldId id="294"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08BAC-9F3A-4DE9-BF39-17A17353C2FA}" v="3" dt="2024-07-13T15:54:15.991"/>
    <p1510:client id="{DA59DCBD-657E-42FB-BA17-565B05882B05}" v="14" dt="2024-07-14T05:59:09.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75" d="100"/>
          <a:sy n="75" d="100"/>
        </p:scale>
        <p:origin x="4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16252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3" y="2064774"/>
            <a:ext cx="3877806" cy="49161"/>
          </a:xfrm>
        </p:spPr>
        <p:txBody>
          <a:bodyPr>
            <a:normAutofit fontScale="90000"/>
          </a:bodyPr>
          <a:lstStyle/>
          <a:p>
            <a:pPr algn="l"/>
            <a:r>
              <a:rPr lang="en-US" sz="4000" dirty="0"/>
              <a:t>FINAL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43635" y="2791248"/>
            <a:ext cx="3807761" cy="1446455"/>
          </a:xfrm>
        </p:spPr>
        <p:txBody>
          <a:bodyPr>
            <a:normAutofit fontScale="25000" lnSpcReduction="20000"/>
          </a:bodyPr>
          <a:lstStyle/>
          <a:p>
            <a:pPr algn="l"/>
            <a:r>
              <a:rPr lang="en-US" sz="5500" dirty="0"/>
              <a:t>NAME:GOKADA SRAVYA</a:t>
            </a:r>
          </a:p>
          <a:p>
            <a:pPr algn="l"/>
            <a:r>
              <a:rPr lang="en-US" sz="5500" dirty="0"/>
              <a:t>ROLL.NO:22Q71A0554</a:t>
            </a:r>
          </a:p>
          <a:p>
            <a:pPr algn="l"/>
            <a:r>
              <a:rPr lang="en-US" sz="5500" dirty="0"/>
              <a:t>MAIL: sravyagokada@gmail.com</a:t>
            </a:r>
          </a:p>
          <a:p>
            <a:pPr algn="l"/>
            <a:r>
              <a:rPr lang="en-US" sz="5500" dirty="0"/>
              <a:t>DOMAIN:CYBER SECURITY</a:t>
            </a:r>
          </a:p>
          <a:p>
            <a:pPr algn="l"/>
            <a:r>
              <a:rPr lang="en-US" sz="5500" dirty="0"/>
              <a:t>CLG: AVANTHI institute of engineering and technology</a:t>
            </a:r>
          </a:p>
          <a:p>
            <a:pPr algn="l"/>
            <a:r>
              <a:rPr lang="en-US" sz="5500" dirty="0"/>
              <a:t>PROJECT: Hiding text from image using steganography</a:t>
            </a:r>
          </a:p>
          <a:p>
            <a:pPr algn="l"/>
            <a:r>
              <a:rPr lang="en-US" sz="5500" dirty="0"/>
              <a:t>VISKHAPATNAM,ANDHRA PADESH</a:t>
            </a:r>
          </a:p>
          <a:p>
            <a:pPr algn="l"/>
            <a:endParaRPr lang="en-US" sz="5500" dirty="0"/>
          </a:p>
          <a:p>
            <a:pPr algn="l"/>
            <a:endParaRPr lang="en-US" sz="5500" dirty="0"/>
          </a:p>
          <a:p>
            <a:pPr algn="l"/>
            <a:endParaRPr lang="en-US" sz="2300" dirty="0"/>
          </a:p>
        </p:txBody>
      </p:sp>
      <p:pic>
        <p:nvPicPr>
          <p:cNvPr id="6" name="Picture 5">
            <a:extLst>
              <a:ext uri="{FF2B5EF4-FFF2-40B4-BE49-F238E27FC236}">
                <a16:creationId xmlns:a16="http://schemas.microsoft.com/office/drawing/2014/main" id="{642319AB-6832-A856-763C-D07DFD989109}"/>
              </a:ext>
            </a:extLst>
          </p:cNvPr>
          <p:cNvPicPr>
            <a:picLocks noChangeAspect="1"/>
          </p:cNvPicPr>
          <p:nvPr/>
        </p:nvPicPr>
        <p:blipFill>
          <a:blip r:embed="rId5"/>
          <a:stretch>
            <a:fillRect/>
          </a:stretch>
        </p:blipFill>
        <p:spPr>
          <a:xfrm>
            <a:off x="9846245" y="2221430"/>
            <a:ext cx="1077314" cy="1540827"/>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80A2-8E8F-1BB4-F977-9F63F934E564}"/>
              </a:ext>
            </a:extLst>
          </p:cNvPr>
          <p:cNvSpPr>
            <a:spLocks noGrp="1"/>
          </p:cNvSpPr>
          <p:nvPr>
            <p:ph type="ctrTitle"/>
          </p:nvPr>
        </p:nvSpPr>
        <p:spPr>
          <a:xfrm>
            <a:off x="-894080" y="-274320"/>
            <a:ext cx="12852400" cy="2092960"/>
          </a:xfrm>
        </p:spPr>
        <p:txBody>
          <a:bodyPr>
            <a:normAutofit/>
          </a:bodyPr>
          <a:lstStyle/>
          <a:p>
            <a:r>
              <a:rPr lang="en-US" sz="6600" dirty="0"/>
              <a:t>RESULTS</a:t>
            </a:r>
            <a:endParaRPr lang="en-IN" sz="6600" dirty="0"/>
          </a:p>
        </p:txBody>
      </p:sp>
      <p:sp>
        <p:nvSpPr>
          <p:cNvPr id="3" name="Subtitle 2">
            <a:extLst>
              <a:ext uri="{FF2B5EF4-FFF2-40B4-BE49-F238E27FC236}">
                <a16:creationId xmlns:a16="http://schemas.microsoft.com/office/drawing/2014/main" id="{CFBA2E59-3ED0-9B58-056C-C553EC82A31D}"/>
              </a:ext>
            </a:extLst>
          </p:cNvPr>
          <p:cNvSpPr>
            <a:spLocks noGrp="1"/>
          </p:cNvSpPr>
          <p:nvPr>
            <p:ph type="subTitle" idx="1"/>
          </p:nvPr>
        </p:nvSpPr>
        <p:spPr>
          <a:xfrm>
            <a:off x="0" y="1727200"/>
            <a:ext cx="12384292" cy="5817050"/>
          </a:xfrm>
        </p:spPr>
        <p:txBody>
          <a:bodyPr>
            <a:normAutofit/>
          </a:bodyPr>
          <a:lstStyle/>
          <a:p>
            <a:pPr marL="457200" marR="0" lvl="0" indent="-457200" algn="l" defTabSz="914400" rtl="0" eaLnBrk="0" fontAlgn="base" latinLnBrk="0" hangingPunct="0">
              <a:lnSpc>
                <a:spcPct val="100000"/>
              </a:lnSpc>
              <a:spcBef>
                <a:spcPct val="0"/>
              </a:spcBef>
              <a:spcAft>
                <a:spcPct val="0"/>
              </a:spcAft>
              <a:buClrTx/>
              <a:buSzTx/>
              <a:buFontTx/>
              <a:buChar char="-"/>
              <a:tabLst/>
            </a:pP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Image: A image with a complex pattern.</a:t>
            </a:r>
          </a:p>
          <a:p>
            <a:pPr marL="457200" marR="0" lvl="0" indent="-457200" algn="l" defTabSz="914400" rtl="0" eaLnBrk="0" fontAlgn="base" latinLnBrk="0" hangingPunct="0">
              <a:lnSpc>
                <a:spcPct val="100000"/>
              </a:lnSpc>
              <a:spcBef>
                <a:spcPct val="0"/>
              </a:spcBef>
              <a:spcAft>
                <a:spcPct val="0"/>
              </a:spcAft>
              <a:buClrTx/>
              <a:buSzTx/>
              <a:buFontTx/>
              <a:buChar char="-"/>
              <a:tabLst/>
            </a:pP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Hidden Text: "This image contains a secret message“</a:t>
            </a:r>
          </a:p>
          <a:p>
            <a:pPr marL="457200" marR="0" lvl="0" indent="-457200" algn="l" defTabSz="914400" rtl="0" eaLnBrk="0" fontAlgn="base" latinLnBrk="0" hangingPunct="0">
              <a:lnSpc>
                <a:spcPct val="100000"/>
              </a:lnSpc>
              <a:spcBef>
                <a:spcPct val="0"/>
              </a:spcBef>
              <a:spcAft>
                <a:spcPct val="0"/>
              </a:spcAft>
              <a:buClrTx/>
              <a:buSzTx/>
              <a:buFontTx/>
              <a:buChar char="-"/>
              <a:tabLst/>
            </a:pPr>
            <a:r>
              <a:rPr lang="en-US" sz="4400" dirty="0" err="1">
                <a:solidFill>
                  <a:schemeClr val="tx1">
                    <a:lumMod val="95000"/>
                    <a:lumOff val="5000"/>
                  </a:schemeClr>
                </a:solidFill>
                <a:latin typeface="Times New Roman" panose="02020603050405020304" pitchFamily="18" charset="0"/>
                <a:cs typeface="Times New Roman" panose="02020603050405020304" pitchFamily="18" charset="0"/>
              </a:rPr>
              <a:t>Stegano</a:t>
            </a: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-Image: The image with the hidden text encoded in the pattern</a:t>
            </a:r>
          </a:p>
          <a:p>
            <a:pPr marL="571500" marR="0" lvl="0" indent="-571500" algn="l" defTabSz="914400" rtl="0" eaLnBrk="0" fontAlgn="base" latinLnBrk="0" hangingPunct="0">
              <a:lnSpc>
                <a:spcPct val="100000"/>
              </a:lnSpc>
              <a:spcBef>
                <a:spcPct val="0"/>
              </a:spcBef>
              <a:spcAft>
                <a:spcPct val="0"/>
              </a:spcAft>
              <a:buClrTx/>
              <a:buSzTx/>
              <a:buFontTx/>
              <a:buChar char="-"/>
              <a:tabLst/>
            </a:pP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Extraction Result: Successful extraction of the   </a:t>
            </a:r>
          </a:p>
          <a:p>
            <a:pPr marR="0" lvl="0" algn="l" defTabSz="914400" rtl="0" eaLnBrk="0" fontAlgn="base" latinLnBrk="0" hangingPunct="0">
              <a:lnSpc>
                <a:spcPct val="100000"/>
              </a:lnSpc>
              <a:spcBef>
                <a:spcPct val="0"/>
              </a:spcBef>
              <a:spcAft>
                <a:spcPct val="0"/>
              </a:spcAft>
              <a:buClrTx/>
              <a:buSzTx/>
              <a:tabLst/>
            </a:pPr>
            <a:r>
              <a:rPr lang="en-US" sz="4400" dirty="0">
                <a:solidFill>
                  <a:schemeClr val="tx1">
                    <a:lumMod val="95000"/>
                    <a:lumOff val="5000"/>
                  </a:schemeClr>
                </a:solidFill>
                <a:latin typeface="Times New Roman" panose="02020603050405020304" pitchFamily="18" charset="0"/>
                <a:cs typeface="Times New Roman" panose="02020603050405020304" pitchFamily="18" charset="0"/>
              </a:rPr>
              <a:t>    hidden message.</a:t>
            </a:r>
            <a:endParaRPr lang="en-IN" sz="44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20AA864-220E-0ABB-5516-0D063760AB6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10"/>
            <a:ext cx="12200622" cy="383448"/>
          </a:xfrm>
          <a:prstGeom prst="rect">
            <a:avLst/>
          </a:prstGeom>
        </p:spPr>
      </p:pic>
      <p:sp>
        <p:nvSpPr>
          <p:cNvPr id="7" name="TextBox 6">
            <a:extLst>
              <a:ext uri="{FF2B5EF4-FFF2-40B4-BE49-F238E27FC236}">
                <a16:creationId xmlns:a16="http://schemas.microsoft.com/office/drawing/2014/main" id="{090B1108-F5A6-3955-8299-5ECC7856DC21}"/>
              </a:ext>
            </a:extLst>
          </p:cNvPr>
          <p:cNvSpPr txBox="1"/>
          <p:nvPr/>
        </p:nvSpPr>
        <p:spPr>
          <a:xfrm>
            <a:off x="10497032" y="6407635"/>
            <a:ext cx="2038350" cy="369332"/>
          </a:xfrm>
          <a:prstGeom prst="rect">
            <a:avLst/>
          </a:prstGeom>
          <a:noFill/>
        </p:spPr>
        <p:txBody>
          <a:bodyPr wrap="square">
            <a:spAutoFit/>
          </a:bodyPr>
          <a:lstStyle/>
          <a:p>
            <a:r>
              <a:rPr lang="en-US" sz="1800" dirty="0"/>
              <a:t>G.SRAVYA</a:t>
            </a:r>
            <a:endParaRPr lang="en-IN" dirty="0"/>
          </a:p>
        </p:txBody>
      </p:sp>
    </p:spTree>
    <p:extLst>
      <p:ext uri="{BB962C8B-B14F-4D97-AF65-F5344CB8AC3E}">
        <p14:creationId xmlns:p14="http://schemas.microsoft.com/office/powerpoint/2010/main" val="52992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45DD-09ED-11AF-3160-17AA30CC450C}"/>
              </a:ext>
            </a:extLst>
          </p:cNvPr>
          <p:cNvSpPr>
            <a:spLocks noGrp="1"/>
          </p:cNvSpPr>
          <p:nvPr>
            <p:ph type="title"/>
          </p:nvPr>
        </p:nvSpPr>
        <p:spPr/>
        <p:txBody>
          <a:bodyPr/>
          <a:lstStyle/>
          <a:p>
            <a:r>
              <a:rPr lang="en-US" dirty="0"/>
              <a:t>RESULTS</a:t>
            </a:r>
            <a:endParaRPr lang="en-IN" dirty="0"/>
          </a:p>
        </p:txBody>
      </p:sp>
      <p:pic>
        <p:nvPicPr>
          <p:cNvPr id="7" name="Picture 6">
            <a:extLst>
              <a:ext uri="{FF2B5EF4-FFF2-40B4-BE49-F238E27FC236}">
                <a16:creationId xmlns:a16="http://schemas.microsoft.com/office/drawing/2014/main" id="{C8D83289-99C6-765E-E8B3-B644FD2DD63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10"/>
            <a:ext cx="12200622" cy="383448"/>
          </a:xfrm>
          <a:prstGeom prst="rect">
            <a:avLst/>
          </a:prstGeom>
        </p:spPr>
      </p:pic>
      <p:pic>
        <p:nvPicPr>
          <p:cNvPr id="8" name="Picture 7">
            <a:extLst>
              <a:ext uri="{FF2B5EF4-FFF2-40B4-BE49-F238E27FC236}">
                <a16:creationId xmlns:a16="http://schemas.microsoft.com/office/drawing/2014/main" id="{C88153C3-D03A-F868-E6CB-6F9908825AB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6489894"/>
            <a:ext cx="12200622" cy="383448"/>
          </a:xfrm>
          <a:prstGeom prst="rect">
            <a:avLst/>
          </a:prstGeom>
        </p:spPr>
      </p:pic>
      <p:pic>
        <p:nvPicPr>
          <p:cNvPr id="9" name="Picture 8">
            <a:extLst>
              <a:ext uri="{FF2B5EF4-FFF2-40B4-BE49-F238E27FC236}">
                <a16:creationId xmlns:a16="http://schemas.microsoft.com/office/drawing/2014/main" id="{31DD8093-0F3D-0B99-00A3-05B85E1C693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2" y="383458"/>
            <a:ext cx="376454" cy="6106436"/>
          </a:xfrm>
          <a:prstGeom prst="rect">
            <a:avLst/>
          </a:prstGeom>
        </p:spPr>
      </p:pic>
      <p:pic>
        <p:nvPicPr>
          <p:cNvPr id="10" name="Picture 9">
            <a:extLst>
              <a:ext uri="{FF2B5EF4-FFF2-40B4-BE49-F238E27FC236}">
                <a16:creationId xmlns:a16="http://schemas.microsoft.com/office/drawing/2014/main" id="{45672FCE-0C1A-1745-F761-6BCFD93B4A0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1815546" y="383458"/>
            <a:ext cx="376454" cy="6106436"/>
          </a:xfrm>
          <a:prstGeom prst="rect">
            <a:avLst/>
          </a:prstGeom>
        </p:spPr>
      </p:pic>
      <p:sp>
        <p:nvSpPr>
          <p:cNvPr id="12" name="TextBox 11">
            <a:extLst>
              <a:ext uri="{FF2B5EF4-FFF2-40B4-BE49-F238E27FC236}">
                <a16:creationId xmlns:a16="http://schemas.microsoft.com/office/drawing/2014/main" id="{931E420E-7A0C-2787-EE47-CD04053F0431}"/>
              </a:ext>
            </a:extLst>
          </p:cNvPr>
          <p:cNvSpPr txBox="1"/>
          <p:nvPr/>
        </p:nvSpPr>
        <p:spPr>
          <a:xfrm>
            <a:off x="10505440" y="6120561"/>
            <a:ext cx="7213600" cy="369332"/>
          </a:xfrm>
          <a:prstGeom prst="rect">
            <a:avLst/>
          </a:prstGeom>
          <a:noFill/>
        </p:spPr>
        <p:txBody>
          <a:bodyPr wrap="square">
            <a:spAutoFit/>
          </a:bodyPr>
          <a:lstStyle/>
          <a:p>
            <a:r>
              <a:rPr lang="en-US" sz="1800" dirty="0"/>
              <a:t>G.SRAVYA</a:t>
            </a:r>
            <a:endParaRPr lang="en-IN" dirty="0"/>
          </a:p>
        </p:txBody>
      </p:sp>
      <p:pic>
        <p:nvPicPr>
          <p:cNvPr id="19" name="Content Placeholder 18">
            <a:extLst>
              <a:ext uri="{FF2B5EF4-FFF2-40B4-BE49-F238E27FC236}">
                <a16:creationId xmlns:a16="http://schemas.microsoft.com/office/drawing/2014/main" id="{55697AE8-9583-E64C-ACF0-641039D29FA0}"/>
              </a:ext>
            </a:extLst>
          </p:cNvPr>
          <p:cNvPicPr>
            <a:picLocks noGrp="1" noChangeAspect="1"/>
          </p:cNvPicPr>
          <p:nvPr>
            <p:ph idx="1"/>
          </p:nvPr>
        </p:nvPicPr>
        <p:blipFill>
          <a:blip r:embed="rId3"/>
          <a:stretch>
            <a:fillRect/>
          </a:stretch>
        </p:blipFill>
        <p:spPr>
          <a:xfrm>
            <a:off x="1031505" y="1942074"/>
            <a:ext cx="4659813" cy="2619870"/>
          </a:xfrm>
        </p:spPr>
      </p:pic>
      <p:pic>
        <p:nvPicPr>
          <p:cNvPr id="21" name="Picture 20">
            <a:extLst>
              <a:ext uri="{FF2B5EF4-FFF2-40B4-BE49-F238E27FC236}">
                <a16:creationId xmlns:a16="http://schemas.microsoft.com/office/drawing/2014/main" id="{304B5A62-BC8D-8676-592F-479E0DFC69D9}"/>
              </a:ext>
            </a:extLst>
          </p:cNvPr>
          <p:cNvPicPr>
            <a:picLocks noChangeAspect="1"/>
          </p:cNvPicPr>
          <p:nvPr/>
        </p:nvPicPr>
        <p:blipFill>
          <a:blip r:embed="rId3"/>
          <a:stretch>
            <a:fillRect/>
          </a:stretch>
        </p:blipFill>
        <p:spPr>
          <a:xfrm>
            <a:off x="6665681" y="2034842"/>
            <a:ext cx="4494812" cy="2527102"/>
          </a:xfrm>
          <a:prstGeom prst="rect">
            <a:avLst/>
          </a:prstGeom>
        </p:spPr>
      </p:pic>
      <p:sp>
        <p:nvSpPr>
          <p:cNvPr id="23" name="TextBox 22">
            <a:extLst>
              <a:ext uri="{FF2B5EF4-FFF2-40B4-BE49-F238E27FC236}">
                <a16:creationId xmlns:a16="http://schemas.microsoft.com/office/drawing/2014/main" id="{CFE1CAD0-1C52-801F-9FA7-010C5B43F8A0}"/>
              </a:ext>
            </a:extLst>
          </p:cNvPr>
          <p:cNvSpPr txBox="1"/>
          <p:nvPr/>
        </p:nvSpPr>
        <p:spPr>
          <a:xfrm>
            <a:off x="924441" y="5144800"/>
            <a:ext cx="5364065" cy="923330"/>
          </a:xfrm>
          <a:prstGeom prst="rect">
            <a:avLst/>
          </a:prstGeom>
          <a:noFill/>
        </p:spPr>
        <p:txBody>
          <a:bodyPr wrap="square">
            <a:spAutoFit/>
          </a:bodyPr>
          <a:lstStyle/>
          <a:p>
            <a:pPr marL="285750" marR="0" lvl="0" indent="-285750" algn="l" rtl="0">
              <a:spcBef>
                <a:spcPts val="0"/>
              </a:spcBef>
              <a:spcAft>
                <a:spcPts val="0"/>
              </a:spcAft>
              <a:buClr>
                <a:srgbClr val="FFFFFF"/>
              </a:buClr>
              <a:buSzPts val="1800"/>
              <a:buFont typeface="Times New Roman"/>
              <a:buChar char="•"/>
            </a:pPr>
            <a:r>
              <a:rPr lang="en-US" sz="1800" dirty="0">
                <a:solidFill>
                  <a:srgbClr val="FFFFFF"/>
                </a:solidFill>
                <a:latin typeface="Times New Roman"/>
                <a:ea typeface="Times New Roman"/>
                <a:cs typeface="Times New Roman"/>
                <a:sym typeface="Times New Roman"/>
              </a:rPr>
              <a:t>Above image is normal image.</a:t>
            </a:r>
            <a:endParaRPr lang="en-US" dirty="0">
              <a:latin typeface="Times New Roman"/>
              <a:ea typeface="Times New Roman"/>
              <a:cs typeface="Times New Roman"/>
              <a:sym typeface="Times New Roman"/>
            </a:endParaRPr>
          </a:p>
          <a:p>
            <a:pPr marL="285750" marR="0" lvl="0" indent="-285750" algn="l" rtl="0">
              <a:spcBef>
                <a:spcPts val="0"/>
              </a:spcBef>
              <a:spcAft>
                <a:spcPts val="0"/>
              </a:spcAft>
              <a:buClr>
                <a:srgbClr val="FFFFFF"/>
              </a:buClr>
              <a:buSzPts val="1800"/>
              <a:buFont typeface="Times New Roman"/>
              <a:buChar char="•"/>
            </a:pPr>
            <a:r>
              <a:rPr lang="en-US" sz="1800" dirty="0">
                <a:solidFill>
                  <a:srgbClr val="FFFFFF"/>
                </a:solidFill>
                <a:latin typeface="Times New Roman"/>
                <a:ea typeface="Times New Roman"/>
                <a:cs typeface="Times New Roman"/>
                <a:sym typeface="Times New Roman"/>
              </a:rPr>
              <a:t>We can choose the image on which we want to do the encryption  </a:t>
            </a:r>
            <a:endParaRPr lang="en-US" dirty="0">
              <a:latin typeface="Times New Roman"/>
              <a:ea typeface="Times New Roman"/>
              <a:cs typeface="Times New Roman"/>
              <a:sym typeface="Times New Roman"/>
            </a:endParaRPr>
          </a:p>
        </p:txBody>
      </p:sp>
      <p:sp>
        <p:nvSpPr>
          <p:cNvPr id="24" name="TextBox 23">
            <a:extLst>
              <a:ext uri="{FF2B5EF4-FFF2-40B4-BE49-F238E27FC236}">
                <a16:creationId xmlns:a16="http://schemas.microsoft.com/office/drawing/2014/main" id="{DBD80EB6-6DA9-4760-ADD4-11259A42FB1C}"/>
              </a:ext>
            </a:extLst>
          </p:cNvPr>
          <p:cNvSpPr txBox="1"/>
          <p:nvPr/>
        </p:nvSpPr>
        <p:spPr>
          <a:xfrm>
            <a:off x="6665681" y="4946436"/>
            <a:ext cx="4979051" cy="1015663"/>
          </a:xfrm>
          <a:prstGeom prst="rect">
            <a:avLst/>
          </a:prstGeom>
          <a:noFill/>
        </p:spPr>
        <p:txBody>
          <a:bodyPr wrap="square" rtlCol="0">
            <a:spAutoFit/>
          </a:bodyPr>
          <a:lstStyle/>
          <a:p>
            <a:r>
              <a:rPr lang="en-US" sz="2000" dirty="0">
                <a:solidFill>
                  <a:srgbClr val="FFFFFF"/>
                </a:solidFill>
                <a:latin typeface="Times New Roman"/>
                <a:ea typeface="Times New Roman"/>
                <a:cs typeface="Times New Roman"/>
                <a:sym typeface="Times New Roman"/>
              </a:rPr>
              <a:t>we can see there is no difference in both the normal and encrypted images</a:t>
            </a:r>
            <a:endParaRPr lang="en-US" sz="2000" dirty="0">
              <a:latin typeface="Times New Roman"/>
              <a:ea typeface="Times New Roman"/>
              <a:cs typeface="Times New Roman"/>
              <a:sym typeface="Times New Roman"/>
            </a:endParaRPr>
          </a:p>
          <a:p>
            <a:r>
              <a:rPr lang="en-US" sz="2000" dirty="0" err="1"/>
              <a:t>ginal</a:t>
            </a:r>
            <a:r>
              <a:rPr lang="en-US" sz="2000" dirty="0"/>
              <a:t> image</a:t>
            </a:r>
            <a:endParaRPr lang="en-IN" sz="2000" dirty="0"/>
          </a:p>
        </p:txBody>
      </p:sp>
      <p:sp>
        <p:nvSpPr>
          <p:cNvPr id="25" name="TextBox 24">
            <a:extLst>
              <a:ext uri="{FF2B5EF4-FFF2-40B4-BE49-F238E27FC236}">
                <a16:creationId xmlns:a16="http://schemas.microsoft.com/office/drawing/2014/main" id="{5F711165-3FD8-19DD-EFA9-3D5FE9E2CEC5}"/>
              </a:ext>
            </a:extLst>
          </p:cNvPr>
          <p:cNvSpPr txBox="1"/>
          <p:nvPr/>
        </p:nvSpPr>
        <p:spPr>
          <a:xfrm>
            <a:off x="2068873" y="1553894"/>
            <a:ext cx="1537600" cy="369332"/>
          </a:xfrm>
          <a:prstGeom prst="rect">
            <a:avLst/>
          </a:prstGeom>
          <a:noFill/>
        </p:spPr>
        <p:txBody>
          <a:bodyPr wrap="none" rtlCol="0">
            <a:spAutoFit/>
          </a:bodyPr>
          <a:lstStyle/>
          <a:p>
            <a:r>
              <a:rPr lang="en-US" dirty="0"/>
              <a:t>Original image</a:t>
            </a:r>
            <a:endParaRPr lang="en-IN" dirty="0"/>
          </a:p>
        </p:txBody>
      </p:sp>
      <p:sp>
        <p:nvSpPr>
          <p:cNvPr id="26" name="TextBox 25">
            <a:extLst>
              <a:ext uri="{FF2B5EF4-FFF2-40B4-BE49-F238E27FC236}">
                <a16:creationId xmlns:a16="http://schemas.microsoft.com/office/drawing/2014/main" id="{1B0F4015-AC1E-5D57-4DF4-A80D29ABD0A4}"/>
              </a:ext>
            </a:extLst>
          </p:cNvPr>
          <p:cNvSpPr txBox="1"/>
          <p:nvPr/>
        </p:nvSpPr>
        <p:spPr>
          <a:xfrm>
            <a:off x="8416185" y="1586279"/>
            <a:ext cx="1706942" cy="369332"/>
          </a:xfrm>
          <a:prstGeom prst="rect">
            <a:avLst/>
          </a:prstGeom>
          <a:noFill/>
        </p:spPr>
        <p:txBody>
          <a:bodyPr wrap="none" rtlCol="0">
            <a:spAutoFit/>
          </a:bodyPr>
          <a:lstStyle/>
          <a:p>
            <a:r>
              <a:rPr lang="en-US" dirty="0"/>
              <a:t>Encrypted image</a:t>
            </a:r>
            <a:endParaRPr lang="en-IN" dirty="0"/>
          </a:p>
        </p:txBody>
      </p:sp>
    </p:spTree>
    <p:extLst>
      <p:ext uri="{BB962C8B-B14F-4D97-AF65-F5344CB8AC3E}">
        <p14:creationId xmlns:p14="http://schemas.microsoft.com/office/powerpoint/2010/main" val="328548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6003-7AFE-EDD3-7641-FA32257BF212}"/>
              </a:ext>
            </a:extLst>
          </p:cNvPr>
          <p:cNvSpPr>
            <a:spLocks noGrp="1"/>
          </p:cNvSpPr>
          <p:nvPr>
            <p:ph type="title"/>
          </p:nvPr>
        </p:nvSpPr>
        <p:spPr>
          <a:xfrm>
            <a:off x="111155" y="680720"/>
            <a:ext cx="10353762" cy="2296160"/>
          </a:xfrm>
        </p:spPr>
        <p:txBody>
          <a:bodyPr/>
          <a:lstStyle/>
          <a:p>
            <a:r>
              <a:rPr lang="en-IN" sz="4800" dirty="0" err="1">
                <a:latin typeface="Times New Roman" panose="02020603050405020304" pitchFamily="18" charset="0"/>
                <a:cs typeface="Times New Roman" panose="02020603050405020304" pitchFamily="18" charset="0"/>
              </a:rPr>
              <a:t>Github</a:t>
            </a:r>
            <a:r>
              <a:rPr lang="en-IN" sz="4800" dirty="0">
                <a:latin typeface="Times New Roman" panose="02020603050405020304" pitchFamily="18" charset="0"/>
                <a:cs typeface="Times New Roman" panose="02020603050405020304" pitchFamily="18" charset="0"/>
              </a:rPr>
              <a:t> Link:</a:t>
            </a:r>
            <a:endParaRPr lang="en-IN" dirty="0"/>
          </a:p>
        </p:txBody>
      </p:sp>
      <p:sp>
        <p:nvSpPr>
          <p:cNvPr id="4" name="TextBox 3">
            <a:extLst>
              <a:ext uri="{FF2B5EF4-FFF2-40B4-BE49-F238E27FC236}">
                <a16:creationId xmlns:a16="http://schemas.microsoft.com/office/drawing/2014/main" id="{8DC299F2-5C3A-9326-35F6-B91052551311}"/>
              </a:ext>
            </a:extLst>
          </p:cNvPr>
          <p:cNvSpPr txBox="1"/>
          <p:nvPr/>
        </p:nvSpPr>
        <p:spPr>
          <a:xfrm>
            <a:off x="3825240" y="3041331"/>
            <a:ext cx="13670280" cy="461665"/>
          </a:xfrm>
          <a:prstGeom prst="rect">
            <a:avLst/>
          </a:prstGeom>
          <a:noFill/>
        </p:spPr>
        <p:txBody>
          <a:bodyPr wrap="square">
            <a:spAutoFit/>
          </a:bodyPr>
          <a:lstStyle/>
          <a:p>
            <a:r>
              <a:rPr lang="en-IN" sz="2400" dirty="0"/>
              <a:t>https://github.com/Sravya1yadav/cyber-security.git</a:t>
            </a:r>
          </a:p>
        </p:txBody>
      </p:sp>
      <p:pic>
        <p:nvPicPr>
          <p:cNvPr id="5" name="Picture 4">
            <a:extLst>
              <a:ext uri="{FF2B5EF4-FFF2-40B4-BE49-F238E27FC236}">
                <a16:creationId xmlns:a16="http://schemas.microsoft.com/office/drawing/2014/main" id="{6C64000A-D782-B5CE-8655-E579FEBD4FB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flipH="1">
            <a:off x="-1" y="0"/>
            <a:ext cx="422787" cy="6858000"/>
          </a:xfrm>
          <a:prstGeom prst="rect">
            <a:avLst/>
          </a:prstGeom>
        </p:spPr>
      </p:pic>
      <p:pic>
        <p:nvPicPr>
          <p:cNvPr id="6" name="Picture 5">
            <a:extLst>
              <a:ext uri="{FF2B5EF4-FFF2-40B4-BE49-F238E27FC236}">
                <a16:creationId xmlns:a16="http://schemas.microsoft.com/office/drawing/2014/main" id="{26E6E078-A5FC-B4C0-DC49-CD8C8C0621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12200622" cy="383448"/>
          </a:xfrm>
          <a:prstGeom prst="rect">
            <a:avLst/>
          </a:prstGeom>
        </p:spPr>
      </p:pic>
      <p:pic>
        <p:nvPicPr>
          <p:cNvPr id="7" name="Picture 6">
            <a:extLst>
              <a:ext uri="{FF2B5EF4-FFF2-40B4-BE49-F238E27FC236}">
                <a16:creationId xmlns:a16="http://schemas.microsoft.com/office/drawing/2014/main" id="{5AB7D051-89DF-222D-2BB7-EBBFDE9691E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flipH="1">
            <a:off x="11792853" y="383458"/>
            <a:ext cx="399147" cy="6474531"/>
          </a:xfrm>
          <a:prstGeom prst="rect">
            <a:avLst/>
          </a:prstGeom>
        </p:spPr>
      </p:pic>
      <p:sp>
        <p:nvSpPr>
          <p:cNvPr id="9" name="TextBox 8">
            <a:extLst>
              <a:ext uri="{FF2B5EF4-FFF2-40B4-BE49-F238E27FC236}">
                <a16:creationId xmlns:a16="http://schemas.microsoft.com/office/drawing/2014/main" id="{548E526A-DF18-803B-A326-97A92D617263}"/>
              </a:ext>
            </a:extLst>
          </p:cNvPr>
          <p:cNvSpPr txBox="1"/>
          <p:nvPr/>
        </p:nvSpPr>
        <p:spPr>
          <a:xfrm>
            <a:off x="10464917" y="6461088"/>
            <a:ext cx="7228840" cy="369332"/>
          </a:xfrm>
          <a:prstGeom prst="rect">
            <a:avLst/>
          </a:prstGeom>
          <a:noFill/>
        </p:spPr>
        <p:txBody>
          <a:bodyPr wrap="square">
            <a:spAutoFit/>
          </a:bodyPr>
          <a:lstStyle/>
          <a:p>
            <a:r>
              <a:rPr lang="en-US" sz="1800" dirty="0"/>
              <a:t>G.SRAVYA</a:t>
            </a:r>
            <a:endParaRPr lang="en-IN" dirty="0"/>
          </a:p>
        </p:txBody>
      </p:sp>
      <p:sp>
        <p:nvSpPr>
          <p:cNvPr id="3" name="TextBox 2">
            <a:extLst>
              <a:ext uri="{FF2B5EF4-FFF2-40B4-BE49-F238E27FC236}">
                <a16:creationId xmlns:a16="http://schemas.microsoft.com/office/drawing/2014/main" id="{5A31A477-BD39-DB63-2573-AD975518DF2E}"/>
              </a:ext>
            </a:extLst>
          </p:cNvPr>
          <p:cNvSpPr txBox="1"/>
          <p:nvPr/>
        </p:nvSpPr>
        <p:spPr>
          <a:xfrm>
            <a:off x="3307849" y="4194316"/>
            <a:ext cx="5567680" cy="1384995"/>
          </a:xfrm>
          <a:prstGeom prst="rect">
            <a:avLst/>
          </a:prstGeom>
          <a:noFill/>
        </p:spPr>
        <p:txBody>
          <a:bodyPr wrap="square" rtlCol="0">
            <a:spAutoFit/>
          </a:bodyPr>
          <a:lstStyle/>
          <a:p>
            <a:r>
              <a:rPr lang="en-US" sz="2800" dirty="0"/>
              <a:t>MAIL:</a:t>
            </a:r>
          </a:p>
          <a:p>
            <a:endParaRPr lang="en-US" sz="2800" dirty="0"/>
          </a:p>
          <a:p>
            <a:r>
              <a:rPr lang="en-US" sz="2800" dirty="0"/>
              <a:t>sravyagokada@gmail.com</a:t>
            </a:r>
            <a:endParaRPr lang="en-IN" sz="2800" dirty="0"/>
          </a:p>
        </p:txBody>
      </p:sp>
    </p:spTree>
    <p:extLst>
      <p:ext uri="{BB962C8B-B14F-4D97-AF65-F5344CB8AC3E}">
        <p14:creationId xmlns:p14="http://schemas.microsoft.com/office/powerpoint/2010/main" val="385281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2B7C-0F07-B054-B6E2-EF5D7F5D3EE6}"/>
              </a:ext>
            </a:extLst>
          </p:cNvPr>
          <p:cNvSpPr>
            <a:spLocks noGrp="1"/>
          </p:cNvSpPr>
          <p:nvPr>
            <p:ph type="title"/>
          </p:nvPr>
        </p:nvSpPr>
        <p:spPr>
          <a:xfrm>
            <a:off x="2997200" y="-335280"/>
            <a:ext cx="11775440" cy="5069840"/>
          </a:xfrm>
        </p:spPr>
        <p:txBody>
          <a:bodyPr>
            <a:normAutofit/>
          </a:bodyPr>
          <a:lstStyle/>
          <a:p>
            <a:r>
              <a:rPr lang="en-US" sz="6600" dirty="0">
                <a:latin typeface="Franklin Gothic Heavy" panose="020B0903020102020204" pitchFamily="34" charset="0"/>
              </a:rPr>
              <a:t>THANKU YOU</a:t>
            </a:r>
            <a:endParaRPr lang="en-IN" sz="6600" dirty="0">
              <a:latin typeface="Franklin Gothic Heavy" panose="020B0903020102020204" pitchFamily="34" charset="0"/>
            </a:endParaRPr>
          </a:p>
        </p:txBody>
      </p:sp>
      <p:pic>
        <p:nvPicPr>
          <p:cNvPr id="3" name="Picture 2">
            <a:extLst>
              <a:ext uri="{FF2B5EF4-FFF2-40B4-BE49-F238E27FC236}">
                <a16:creationId xmlns:a16="http://schemas.microsoft.com/office/drawing/2014/main" id="{4F3E9972-01CA-B6AC-96BE-17E9D644029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5635704" cy="6858000"/>
          </a:xfrm>
          <a:prstGeom prst="rect">
            <a:avLst/>
          </a:prstGeom>
        </p:spPr>
      </p:pic>
      <p:sp>
        <p:nvSpPr>
          <p:cNvPr id="6" name="TextBox 5">
            <a:extLst>
              <a:ext uri="{FF2B5EF4-FFF2-40B4-BE49-F238E27FC236}">
                <a16:creationId xmlns:a16="http://schemas.microsoft.com/office/drawing/2014/main" id="{D977BD3E-FCD5-F868-894A-5E339B6E75D2}"/>
              </a:ext>
            </a:extLst>
          </p:cNvPr>
          <p:cNvSpPr txBox="1"/>
          <p:nvPr/>
        </p:nvSpPr>
        <p:spPr>
          <a:xfrm>
            <a:off x="10646410" y="6272014"/>
            <a:ext cx="2705100" cy="369332"/>
          </a:xfrm>
          <a:prstGeom prst="rect">
            <a:avLst/>
          </a:prstGeom>
          <a:noFill/>
        </p:spPr>
        <p:txBody>
          <a:bodyPr wrap="square">
            <a:spAutoFit/>
          </a:bodyPr>
          <a:lstStyle/>
          <a:p>
            <a:r>
              <a:rPr lang="en-US" sz="1800" dirty="0"/>
              <a:t>G.SRAVYA</a:t>
            </a:r>
            <a:endParaRPr lang="en-IN" dirty="0"/>
          </a:p>
        </p:txBody>
      </p:sp>
    </p:spTree>
    <p:extLst>
      <p:ext uri="{BB962C8B-B14F-4D97-AF65-F5344CB8AC3E}">
        <p14:creationId xmlns:p14="http://schemas.microsoft.com/office/powerpoint/2010/main" val="137370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EB4E-C5BA-9FC7-51FA-AB4916F19A3D}"/>
              </a:ext>
            </a:extLst>
          </p:cNvPr>
          <p:cNvSpPr>
            <a:spLocks noGrp="1"/>
          </p:cNvSpPr>
          <p:nvPr>
            <p:ph type="title"/>
          </p:nvPr>
        </p:nvSpPr>
        <p:spPr>
          <a:xfrm>
            <a:off x="913795" y="776748"/>
            <a:ext cx="10712148" cy="2137274"/>
          </a:xfrm>
        </p:spPr>
        <p:txBody>
          <a:bodyPr>
            <a:normAutofit/>
          </a:bodyPr>
          <a:lstStyle/>
          <a:p>
            <a:r>
              <a:rPr lang="en-US" dirty="0">
                <a:latin typeface="Times New Roman" panose="02020603050405020304" pitchFamily="18" charset="0"/>
                <a:cs typeface="Times New Roman" panose="02020603050405020304" pitchFamily="18" charset="0"/>
              </a:rPr>
              <a:t>HIDING A TEXT INSIDE A IMAGE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USING</a:t>
            </a:r>
            <a:br>
              <a:rPr lang="en-US" dirty="0">
                <a:latin typeface="Times New Roman" panose="02020603050405020304" pitchFamily="18" charset="0"/>
                <a:cs typeface="Times New Roman" panose="02020603050405020304" pitchFamily="18" charset="0"/>
              </a:rPr>
            </a:br>
            <a:r>
              <a:rPr lang="en-IN" b="0" i="0" dirty="0">
                <a:solidFill>
                  <a:srgbClr val="E6EDF3"/>
                </a:solidFill>
                <a:effectLst/>
                <a:highlight>
                  <a:srgbClr val="0D1117"/>
                </a:highlight>
                <a:latin typeface="-apple-system"/>
              </a:rPr>
              <a:t>Steganography </a:t>
            </a:r>
            <a:endParaRPr lang="en-IN" dirty="0"/>
          </a:p>
        </p:txBody>
      </p:sp>
      <p:sp>
        <p:nvSpPr>
          <p:cNvPr id="3" name="Content Placeholder 2">
            <a:extLst>
              <a:ext uri="{FF2B5EF4-FFF2-40B4-BE49-F238E27FC236}">
                <a16:creationId xmlns:a16="http://schemas.microsoft.com/office/drawing/2014/main" id="{4C5BAA69-280B-638A-1485-E9C7BB64A87B}"/>
              </a:ext>
            </a:extLst>
          </p:cNvPr>
          <p:cNvSpPr>
            <a:spLocks noGrp="1"/>
          </p:cNvSpPr>
          <p:nvPr>
            <p:ph idx="1"/>
          </p:nvPr>
        </p:nvSpPr>
        <p:spPr>
          <a:xfrm>
            <a:off x="776749" y="3185867"/>
            <a:ext cx="10638502" cy="2615380"/>
          </a:xfrm>
        </p:spPr>
        <p:txBody>
          <a:bodyPr/>
          <a:lstStyle/>
          <a:p>
            <a:pPr marL="36900" indent="0">
              <a:buNone/>
            </a:pPr>
            <a:r>
              <a:rPr lang="en-US" dirty="0">
                <a:solidFill>
                  <a:srgbClr val="E6EDF3"/>
                </a:solidFill>
                <a:effectLst/>
                <a:highlight>
                  <a:srgbClr val="0D1117"/>
                </a:highlight>
                <a:latin typeface="-apple-system"/>
              </a:rPr>
              <a:t>	</a:t>
            </a:r>
            <a:r>
              <a:rPr lang="en-IN" dirty="0">
                <a:solidFill>
                  <a:srgbClr val="E6EDF3"/>
                </a:solidFill>
                <a:effectLst/>
                <a:highlight>
                  <a:srgbClr val="0D1117"/>
                </a:highlight>
                <a:latin typeface="-apple-system"/>
              </a:rPr>
              <a:t>	 	</a:t>
            </a:r>
            <a:endParaRPr lang="en-IN" dirty="0"/>
          </a:p>
        </p:txBody>
      </p:sp>
      <p:sp>
        <p:nvSpPr>
          <p:cNvPr id="5" name="TextBox 4">
            <a:extLst>
              <a:ext uri="{FF2B5EF4-FFF2-40B4-BE49-F238E27FC236}">
                <a16:creationId xmlns:a16="http://schemas.microsoft.com/office/drawing/2014/main" id="{AB726E8A-475F-EBB4-2A5A-1156576222AB}"/>
              </a:ext>
            </a:extLst>
          </p:cNvPr>
          <p:cNvSpPr txBox="1"/>
          <p:nvPr/>
        </p:nvSpPr>
        <p:spPr>
          <a:xfrm>
            <a:off x="9829471" y="6488668"/>
            <a:ext cx="6573520" cy="369332"/>
          </a:xfrm>
          <a:prstGeom prst="rect">
            <a:avLst/>
          </a:prstGeom>
          <a:noFill/>
        </p:spPr>
        <p:txBody>
          <a:bodyPr wrap="square">
            <a:spAutoFit/>
          </a:bodyPr>
          <a:lstStyle/>
          <a:p>
            <a:r>
              <a:rPr lang="en-US" sz="1800" dirty="0"/>
              <a:t>G.SRAVYA</a:t>
            </a:r>
            <a:endParaRPr lang="en-IN" dirty="0"/>
          </a:p>
        </p:txBody>
      </p:sp>
      <p:pic>
        <p:nvPicPr>
          <p:cNvPr id="4" name="Picture 3">
            <a:extLst>
              <a:ext uri="{FF2B5EF4-FFF2-40B4-BE49-F238E27FC236}">
                <a16:creationId xmlns:a16="http://schemas.microsoft.com/office/drawing/2014/main" id="{4851DF6E-8652-C8CC-8348-C15F46F907E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 y="0"/>
            <a:ext cx="422787" cy="6858000"/>
          </a:xfrm>
          <a:prstGeom prst="rect">
            <a:avLst/>
          </a:prstGeom>
        </p:spPr>
      </p:pic>
      <p:pic>
        <p:nvPicPr>
          <p:cNvPr id="6" name="Picture 5">
            <a:extLst>
              <a:ext uri="{FF2B5EF4-FFF2-40B4-BE49-F238E27FC236}">
                <a16:creationId xmlns:a16="http://schemas.microsoft.com/office/drawing/2014/main" id="{9052B7CE-F5C4-05E7-ACE0-632ECD880D7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1807936" y="0"/>
            <a:ext cx="422787" cy="6857992"/>
          </a:xfrm>
          <a:prstGeom prst="rect">
            <a:avLst/>
          </a:prstGeom>
        </p:spPr>
      </p:pic>
      <p:pic>
        <p:nvPicPr>
          <p:cNvPr id="8" name="Picture 7">
            <a:extLst>
              <a:ext uri="{FF2B5EF4-FFF2-40B4-BE49-F238E27FC236}">
                <a16:creationId xmlns:a16="http://schemas.microsoft.com/office/drawing/2014/main" id="{B24B1828-F3F9-44F0-2A31-51F10BF177EC}"/>
              </a:ext>
            </a:extLst>
          </p:cNvPr>
          <p:cNvPicPr>
            <a:picLocks noChangeAspect="1"/>
          </p:cNvPicPr>
          <p:nvPr/>
        </p:nvPicPr>
        <p:blipFill>
          <a:blip r:embed="rId3"/>
          <a:stretch>
            <a:fillRect/>
          </a:stretch>
        </p:blipFill>
        <p:spPr>
          <a:xfrm>
            <a:off x="3477668" y="3045092"/>
            <a:ext cx="5783162" cy="3036160"/>
          </a:xfrm>
          <a:prstGeom prst="rect">
            <a:avLst/>
          </a:prstGeom>
        </p:spPr>
      </p:pic>
    </p:spTree>
    <p:extLst>
      <p:ext uri="{BB962C8B-B14F-4D97-AF65-F5344CB8AC3E}">
        <p14:creationId xmlns:p14="http://schemas.microsoft.com/office/powerpoint/2010/main" val="180901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452852" y="344129"/>
            <a:ext cx="4178709" cy="1235921"/>
          </a:xfrm>
        </p:spPr>
        <p:txBody>
          <a:bodyPr anchor="b">
            <a:normAutofit/>
          </a:bodyPr>
          <a:lstStyle/>
          <a:p>
            <a:pPr algn="l"/>
            <a:r>
              <a:rPr lang="en-US" sz="6000" dirty="0">
                <a:latin typeface="Times New Roman" panose="02020603050405020304" pitchFamily="18" charset="0"/>
                <a:cs typeface="Times New Roman" panose="02020603050405020304" pitchFamily="18" charset="0"/>
              </a:rPr>
              <a:t>AGENDA</a:t>
            </a:r>
            <a:endParaRPr lang="en-US" sz="6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Project Overview</a:t>
            </a:r>
          </a:p>
          <a:p>
            <a:r>
              <a:rPr lang="en-US" sz="2400" dirty="0">
                <a:latin typeface="Times New Roman" panose="02020603050405020304" pitchFamily="18" charset="0"/>
                <a:cs typeface="Times New Roman" panose="02020603050405020304" pitchFamily="18" charset="0"/>
              </a:rPr>
              <a:t>End Users</a:t>
            </a:r>
          </a:p>
          <a:p>
            <a:r>
              <a:rPr lang="en-US" sz="2400" dirty="0">
                <a:latin typeface="Times New Roman" panose="02020603050405020304" pitchFamily="18" charset="0"/>
                <a:cs typeface="Times New Roman" panose="02020603050405020304" pitchFamily="18" charset="0"/>
              </a:rPr>
              <a:t>Solution and Value Proposition</a:t>
            </a:r>
          </a:p>
          <a:p>
            <a:r>
              <a:rPr lang="en-US" sz="2400" dirty="0">
                <a:latin typeface="Times New Roman" panose="02020603050405020304" pitchFamily="18" charset="0"/>
                <a:cs typeface="Times New Roman" panose="02020603050405020304" pitchFamily="18" charset="0"/>
              </a:rPr>
              <a:t>Modelling</a:t>
            </a:r>
          </a:p>
          <a:p>
            <a:r>
              <a:rPr lang="en-US" sz="2400" dirty="0">
                <a:latin typeface="Times New Roman" panose="02020603050405020304" pitchFamily="18" charset="0"/>
                <a:cs typeface="Times New Roman" panose="02020603050405020304" pitchFamily="18" charset="0"/>
              </a:rPr>
              <a:t>Results</a:t>
            </a:r>
          </a:p>
          <a:p>
            <a:r>
              <a:rPr lang="en-US" sz="2400" dirty="0">
                <a:latin typeface="Times New Roman" panose="02020603050405020304" pitchFamily="18" charset="0"/>
                <a:cs typeface="Times New Roman" panose="02020603050405020304" pitchFamily="18" charset="0"/>
              </a:rPr>
              <a:t>Conclusion</a:t>
            </a: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0AC79-C984-2079-EFCB-9A18D03A75A8}"/>
              </a:ext>
            </a:extLst>
          </p:cNvPr>
          <p:cNvSpPr>
            <a:spLocks noGrp="1"/>
          </p:cNvSpPr>
          <p:nvPr>
            <p:ph type="title"/>
          </p:nvPr>
        </p:nvSpPr>
        <p:spPr>
          <a:xfrm>
            <a:off x="913795" y="776748"/>
            <a:ext cx="10353762" cy="1435510"/>
          </a:xfrm>
        </p:spPr>
        <p:txBody>
          <a:bodyPr/>
          <a:lstStyle/>
          <a:p>
            <a:r>
              <a:rPr lang="en-IN" sz="4800" dirty="0">
                <a:latin typeface="Times New Roman" panose="02020603050405020304" pitchFamily="18" charset="0"/>
                <a:cs typeface="Times New Roman" panose="02020603050405020304" pitchFamily="18" charset="0"/>
              </a:rPr>
              <a:t>PROBLEM STATEMENT</a:t>
            </a:r>
            <a:endParaRPr lang="en-IN" dirty="0"/>
          </a:p>
        </p:txBody>
      </p:sp>
      <p:sp>
        <p:nvSpPr>
          <p:cNvPr id="3" name="Content Placeholder 2">
            <a:extLst>
              <a:ext uri="{FF2B5EF4-FFF2-40B4-BE49-F238E27FC236}">
                <a16:creationId xmlns:a16="http://schemas.microsoft.com/office/drawing/2014/main" id="{CCAF10E8-152D-7E61-E20D-2DCCA2C7BECE}"/>
              </a:ext>
            </a:extLst>
          </p:cNvPr>
          <p:cNvSpPr>
            <a:spLocks noGrp="1"/>
          </p:cNvSpPr>
          <p:nvPr>
            <p:ph idx="1"/>
          </p:nvPr>
        </p:nvSpPr>
        <p:spPr>
          <a:xfrm>
            <a:off x="187587" y="1917618"/>
            <a:ext cx="11806177" cy="656135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1" i="0" u="none" strike="noStrike" cap="none" normalizeH="0" baseline="0" dirty="0">
                <a:ln>
                  <a:noFill/>
                </a:ln>
                <a:solidFill>
                  <a:schemeClr val="tx1"/>
                </a:solidFill>
                <a:effectLst/>
                <a:latin typeface="Sitka Small" pitchFamily="2" charset="0"/>
                <a:cs typeface="Times New Roman" panose="02020603050405020304" pitchFamily="18" charset="0"/>
              </a:rPr>
              <a:t>Problem statement</a:t>
            </a:r>
            <a:r>
              <a:rPr kumimoji="0" lang="en-US" altLang="en-US" sz="3600" b="1" i="0" u="none" strike="noStrike" cap="none" normalizeH="0" baseline="0" dirty="0">
                <a:ln>
                  <a:noFill/>
                </a:ln>
                <a:solidFill>
                  <a:schemeClr val="tx1"/>
                </a:solidFill>
                <a:effectLst/>
                <a:latin typeface="Sitka Small" pitchFamily="2"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Sitka Small" pitchFamily="2" charset="0"/>
                <a:cs typeface="Times New Roman" panose="02020603050405020304" pitchFamily="18" charset="0"/>
              </a:rPr>
              <a:t>&gt;Her we can se</a:t>
            </a:r>
            <a:r>
              <a:rPr lang="en-US" altLang="en-US" sz="3600" b="1" dirty="0">
                <a:ln>
                  <a:noFill/>
                </a:ln>
                <a:solidFill>
                  <a:schemeClr val="tx1"/>
                </a:solidFill>
                <a:effectLst/>
                <a:latin typeface="Sitka Small" pitchFamily="2" charset="0"/>
                <a:cs typeface="Times New Roman" panose="02020603050405020304" pitchFamily="18" charset="0"/>
              </a:rPr>
              <a:t>nd message secretly to the destination.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b="1" dirty="0">
                <a:ln>
                  <a:noFill/>
                </a:ln>
                <a:solidFill>
                  <a:schemeClr val="tx1"/>
                </a:solidFill>
                <a:effectLst/>
                <a:latin typeface="Sitka Small" pitchFamily="2" charset="0"/>
                <a:cs typeface="Times New Roman" panose="02020603050405020304" pitchFamily="18" charset="0"/>
              </a:rPr>
              <a:t>&gt;Using </a:t>
            </a:r>
            <a:r>
              <a:rPr lang="en-IN" altLang="en-US" sz="3600" b="1" dirty="0">
                <a:ln>
                  <a:noFill/>
                </a:ln>
                <a:solidFill>
                  <a:srgbClr val="E6EDF3"/>
                </a:solidFill>
                <a:effectLst/>
                <a:highlight>
                  <a:srgbClr val="0D1117"/>
                </a:highlight>
                <a:latin typeface="-apple-system"/>
                <a:cs typeface="Times New Roman" panose="02020603050405020304" pitchFamily="18" charset="0"/>
              </a:rPr>
              <a:t>steganography ,information can be hidden in carriers such as</a:t>
            </a:r>
          </a:p>
          <a:p>
            <a:pPr marL="0" marR="0" lvl="0" indent="0" algn="l" defTabSz="914400" rtl="0" eaLnBrk="0" fontAlgn="base" latinLnBrk="0" hangingPunct="0">
              <a:lnSpc>
                <a:spcPct val="100000"/>
              </a:lnSpc>
              <a:spcBef>
                <a:spcPct val="0"/>
              </a:spcBef>
              <a:spcAft>
                <a:spcPct val="0"/>
              </a:spcAft>
              <a:buClrTx/>
              <a:buSzTx/>
              <a:buFontTx/>
              <a:buChar char="•"/>
              <a:tabLst/>
            </a:pPr>
            <a:r>
              <a:rPr lang="en-IN" altLang="en-US" sz="3600" b="1" dirty="0">
                <a:ln>
                  <a:noFill/>
                </a:ln>
                <a:solidFill>
                  <a:srgbClr val="E6EDF3"/>
                </a:solidFill>
                <a:effectLst/>
                <a:highlight>
                  <a:srgbClr val="0D1117"/>
                </a:highlight>
                <a:latin typeface="-apple-system"/>
                <a:cs typeface="Times New Roman" panose="02020603050405020304" pitchFamily="18" charset="0"/>
              </a:rPr>
              <a:t>   </a:t>
            </a:r>
            <a:r>
              <a:rPr lang="en-IN" altLang="en-US" sz="3600" b="1" dirty="0" err="1">
                <a:ln>
                  <a:noFill/>
                </a:ln>
                <a:solidFill>
                  <a:srgbClr val="E6EDF3"/>
                </a:solidFill>
                <a:effectLst/>
                <a:highlight>
                  <a:srgbClr val="0D1117"/>
                </a:highlight>
                <a:latin typeface="-apple-system"/>
                <a:cs typeface="Times New Roman" panose="02020603050405020304" pitchFamily="18" charset="0"/>
              </a:rPr>
              <a:t>images,text-files,audios,vedio</a:t>
            </a:r>
            <a:r>
              <a:rPr lang="en-IN" altLang="en-US" sz="3600" b="1" dirty="0">
                <a:ln>
                  <a:noFill/>
                </a:ln>
                <a:solidFill>
                  <a:srgbClr val="E6EDF3"/>
                </a:solidFill>
                <a:effectLst/>
                <a:highlight>
                  <a:srgbClr val="0D1117"/>
                </a:highlight>
                <a:latin typeface="-apple-system"/>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IN" altLang="en-US" sz="2000" b="1" i="0" u="none" strike="noStrike" cap="none" normalizeH="0" baseline="0" dirty="0">
                <a:ln>
                  <a:noFill/>
                </a:ln>
                <a:solidFill>
                  <a:srgbClr val="E6EDF3"/>
                </a:solidFill>
                <a:effectLst/>
                <a:highlight>
                  <a:srgbClr val="0D1117"/>
                </a:highlight>
                <a:latin typeface="-apple-system"/>
                <a:cs typeface="Times New Roman" panose="02020603050405020304" pitchFamily="18" charset="0"/>
              </a:rPr>
              <a:t> </a:t>
            </a:r>
            <a:endParaRPr kumimoji="0" lang="en-US" altLang="en-US" sz="2800" b="1" i="0" u="none" strike="noStrike" cap="none" normalizeH="0" baseline="0" dirty="0">
              <a:ln>
                <a:noFill/>
              </a:ln>
              <a:solidFill>
                <a:schemeClr val="tx1"/>
              </a:solidFill>
              <a:effectLst/>
              <a:latin typeface="Sitka Small"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D43BFDF6-695D-3AE0-39CD-2D87112194B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V="1">
            <a:off x="0" y="6306041"/>
            <a:ext cx="12192000" cy="551959"/>
          </a:xfrm>
          <a:prstGeom prst="rect">
            <a:avLst/>
          </a:prstGeom>
        </p:spPr>
      </p:pic>
      <p:pic>
        <p:nvPicPr>
          <p:cNvPr id="5" name="Picture 4">
            <a:extLst>
              <a:ext uri="{FF2B5EF4-FFF2-40B4-BE49-F238E27FC236}">
                <a16:creationId xmlns:a16="http://schemas.microsoft.com/office/drawing/2014/main" id="{DAFF5544-7617-9F48-1285-6F95F4D42D8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V="1">
            <a:off x="0" y="-9563"/>
            <a:ext cx="12192000" cy="651507"/>
          </a:xfrm>
          <a:prstGeom prst="rect">
            <a:avLst/>
          </a:prstGeom>
        </p:spPr>
      </p:pic>
    </p:spTree>
    <p:extLst>
      <p:ext uri="{BB962C8B-B14F-4D97-AF65-F5344CB8AC3E}">
        <p14:creationId xmlns:p14="http://schemas.microsoft.com/office/powerpoint/2010/main" val="376761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28EF0B7-5082-793D-DDD9-0AD87DDF2088}"/>
              </a:ext>
            </a:extLst>
          </p:cNvPr>
          <p:cNvSpPr>
            <a:spLocks noGrp="1"/>
          </p:cNvSpPr>
          <p:nvPr>
            <p:ph type="title"/>
          </p:nvPr>
        </p:nvSpPr>
        <p:spPr>
          <a:xfrm>
            <a:off x="1209368" y="-68825"/>
            <a:ext cx="10284541" cy="1789470"/>
          </a:xfrm>
        </p:spPr>
        <p:txBody>
          <a:bodyPr/>
          <a:lstStyle/>
          <a:p>
            <a:r>
              <a:rPr lang="en-US" dirty="0">
                <a:latin typeface="Times New Roman" panose="02020603050405020304" pitchFamily="18" charset="0"/>
                <a:cs typeface="Times New Roman" panose="02020603050405020304" pitchFamily="18" charset="0"/>
              </a:rPr>
              <a:t>PROJECT OVERVIEW</a:t>
            </a:r>
            <a:endParaRPr lang="en-IN" dirty="0"/>
          </a:p>
        </p:txBody>
      </p:sp>
      <p:sp>
        <p:nvSpPr>
          <p:cNvPr id="15" name="Text Placeholder 14">
            <a:extLst>
              <a:ext uri="{FF2B5EF4-FFF2-40B4-BE49-F238E27FC236}">
                <a16:creationId xmlns:a16="http://schemas.microsoft.com/office/drawing/2014/main" id="{46FB3563-5D24-7A7C-9202-82A9C73AABFC}"/>
              </a:ext>
            </a:extLst>
          </p:cNvPr>
          <p:cNvSpPr>
            <a:spLocks noGrp="1"/>
          </p:cNvSpPr>
          <p:nvPr>
            <p:ph type="body" idx="1"/>
          </p:nvPr>
        </p:nvSpPr>
        <p:spPr>
          <a:xfrm>
            <a:off x="1288026" y="2058503"/>
            <a:ext cx="8819536" cy="4715923"/>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dirty="0">
                <a:ln>
                  <a:noFill/>
                </a:ln>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my project I primarily concentrated on the data security issues when the sending the data over the network using steganography techniques</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latin typeface="Times New Roman" panose="02020603050405020304" pitchFamily="18" charset="0"/>
                <a:cs typeface="Times New Roman" panose="02020603050405020304" pitchFamily="18" charset="0"/>
              </a:rPr>
              <a:t>2. The main objectives of the project are requirement of this steganography system is that the </a:t>
            </a:r>
            <a:r>
              <a:rPr lang="en-US" altLang="en-US" sz="2000" dirty="0" err="1">
                <a:latin typeface="Times New Roman" panose="02020603050405020304" pitchFamily="18" charset="0"/>
                <a:cs typeface="Times New Roman" panose="02020603050405020304" pitchFamily="18" charset="0"/>
              </a:rPr>
              <a:t>Hidder</a:t>
            </a:r>
            <a:r>
              <a:rPr lang="en-US" altLang="en-US" sz="2000" dirty="0">
                <a:latin typeface="Times New Roman" panose="02020603050405020304" pitchFamily="18" charset="0"/>
                <a:cs typeface="Times New Roman" panose="02020603050405020304" pitchFamily="18" charset="0"/>
              </a:rPr>
              <a:t> message carried by the </a:t>
            </a:r>
            <a:r>
              <a:rPr lang="en-US" altLang="en-US" sz="2000" dirty="0" err="1">
                <a:latin typeface="Times New Roman" panose="02020603050405020304" pitchFamily="18" charset="0"/>
                <a:cs typeface="Times New Roman" panose="02020603050405020304" pitchFamily="18" charset="0"/>
              </a:rPr>
              <a:t>stego</a:t>
            </a:r>
            <a:r>
              <a:rPr lang="en-US" altLang="en-US" sz="2000" dirty="0">
                <a:latin typeface="Times New Roman" panose="02020603050405020304" pitchFamily="18" charset="0"/>
                <a:cs typeface="Times New Roman" panose="02020603050405020304" pitchFamily="18" charset="0"/>
              </a:rPr>
              <a:t>- media should not be sensible to human beings.</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3. The Other Goal of  steganography is to avoid drawing suspicion to the existence of a hidden message</a:t>
            </a:r>
          </a:p>
          <a:p>
            <a:pPr marL="0" marR="0" lvl="0" indent="0" algn="l" defTabSz="914400" rtl="0" eaLnBrk="0" fontAlgn="base" latinLnBrk="0" hangingPunct="0">
              <a:lnSpc>
                <a:spcPct val="100000"/>
              </a:lnSpc>
              <a:spcBef>
                <a:spcPct val="0"/>
              </a:spcBef>
              <a:spcAft>
                <a:spcPct val="0"/>
              </a:spcAft>
              <a:buClrTx/>
              <a:buSzTx/>
              <a:tabLst/>
            </a:pPr>
            <a:r>
              <a:rPr lang="en-US" altLang="en-US" sz="48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cs typeface="Times New Roman" panose="02020603050405020304" pitchFamily="18" charset="0"/>
              </a:rPr>
              <a:t>SCOPE:</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latin typeface="Times New Roman" panose="02020603050405020304" pitchFamily="18" charset="0"/>
                <a:cs typeface="Times New Roman" panose="02020603050405020304" pitchFamily="18" charset="0"/>
              </a:rPr>
              <a:t>--The scope of the project is to limit  </a:t>
            </a:r>
            <a:r>
              <a:rPr lang="en-US" altLang="en-US" sz="2000" dirty="0" err="1">
                <a:latin typeface="Times New Roman" panose="02020603050405020304" pitchFamily="18" charset="0"/>
                <a:cs typeface="Times New Roman" panose="02020603050405020304" pitchFamily="18" charset="0"/>
              </a:rPr>
              <a:t>unauthorised</a:t>
            </a:r>
            <a:r>
              <a:rPr lang="en-US" altLang="en-US" sz="2000" dirty="0">
                <a:latin typeface="Times New Roman" panose="02020603050405020304" pitchFamily="18" charset="0"/>
                <a:cs typeface="Times New Roman" panose="02020603050405020304" pitchFamily="18" charset="0"/>
              </a:rPr>
              <a:t> access and provide better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security during messages transmission to meet the requirements ,</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used a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simple and basic approach of  steganography.</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latin typeface="Times New Roman" panose="02020603050405020304" pitchFamily="18" charset="0"/>
                <a:cs typeface="Times New Roman" panose="02020603050405020304" pitchFamily="18" charset="0"/>
              </a:rPr>
              <a:t>--In this project the proposed approach finds the suit to the algorithm for the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embedding the data in an image using </a:t>
            </a:r>
            <a:r>
              <a:rPr lang="en-US" altLang="en-US" sz="2000" dirty="0" err="1">
                <a:latin typeface="Times New Roman" panose="02020603050405020304" pitchFamily="18" charset="0"/>
                <a:cs typeface="Times New Roman" panose="02020603050405020304" pitchFamily="18" charset="0"/>
              </a:rPr>
              <a:t>stagnography</a:t>
            </a:r>
            <a:r>
              <a:rPr lang="en-US" altLang="en-US" sz="2000" dirty="0">
                <a:latin typeface="Times New Roman" panose="02020603050405020304" pitchFamily="18" charset="0"/>
                <a:cs typeface="Times New Roman" panose="02020603050405020304" pitchFamily="18" charset="0"/>
              </a:rPr>
              <a:t> which provides the better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S</a:t>
            </a:r>
            <a:r>
              <a:rPr lang="en-US" altLang="en-US" sz="2000" dirty="0">
                <a:latin typeface="Times New Roman" panose="02020603050405020304" pitchFamily="18" charset="0"/>
                <a:cs typeface="Times New Roman" panose="02020603050405020304" pitchFamily="18" charset="0"/>
              </a:rPr>
              <a:t>ecurity pattern versus to a network.</a:t>
            </a:r>
          </a:p>
        </p:txBody>
      </p:sp>
      <p:sp>
        <p:nvSpPr>
          <p:cNvPr id="16" name="Content Placeholder 2">
            <a:extLst>
              <a:ext uri="{FF2B5EF4-FFF2-40B4-BE49-F238E27FC236}">
                <a16:creationId xmlns:a16="http://schemas.microsoft.com/office/drawing/2014/main" id="{4267610C-947C-FCDD-EB9B-15BEE5A78EEC}"/>
              </a:ext>
            </a:extLst>
          </p:cNvPr>
          <p:cNvSpPr>
            <a:spLocks noGrp="1"/>
          </p:cNvSpPr>
          <p:nvPr/>
        </p:nvSpPr>
        <p:spPr>
          <a:xfrm>
            <a:off x="1066800" y="1417320"/>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dirty="0"/>
          </a:p>
        </p:txBody>
      </p:sp>
      <p:pic>
        <p:nvPicPr>
          <p:cNvPr id="19" name="Picture 18">
            <a:extLst>
              <a:ext uri="{FF2B5EF4-FFF2-40B4-BE49-F238E27FC236}">
                <a16:creationId xmlns:a16="http://schemas.microsoft.com/office/drawing/2014/main" id="{9BE6867B-7018-DA2F-1023-B3970C1AACF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31" y="0"/>
            <a:ext cx="1768605" cy="1989678"/>
          </a:xfrm>
          <a:prstGeom prst="rect">
            <a:avLst/>
          </a:prstGeom>
        </p:spPr>
      </p:pic>
      <p:pic>
        <p:nvPicPr>
          <p:cNvPr id="20" name="Picture 19">
            <a:extLst>
              <a:ext uri="{FF2B5EF4-FFF2-40B4-BE49-F238E27FC236}">
                <a16:creationId xmlns:a16="http://schemas.microsoft.com/office/drawing/2014/main" id="{638D8533-AFA8-EF5B-5184-FA66938455B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10395972" y="4837470"/>
            <a:ext cx="1796028" cy="2020529"/>
          </a:xfrm>
          <a:prstGeom prst="rect">
            <a:avLst/>
          </a:prstGeom>
        </p:spPr>
      </p:pic>
    </p:spTree>
    <p:extLst>
      <p:ext uri="{BB962C8B-B14F-4D97-AF65-F5344CB8AC3E}">
        <p14:creationId xmlns:p14="http://schemas.microsoft.com/office/powerpoint/2010/main" val="35181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3458-22A7-F143-8463-03E8DBCCEEA6}"/>
              </a:ext>
            </a:extLst>
          </p:cNvPr>
          <p:cNvSpPr>
            <a:spLocks noGrp="1"/>
          </p:cNvSpPr>
          <p:nvPr>
            <p:ph type="ctrTitle"/>
          </p:nvPr>
        </p:nvSpPr>
        <p:spPr>
          <a:xfrm>
            <a:off x="1370693" y="-88489"/>
            <a:ext cx="9440034" cy="1612490"/>
          </a:xfrm>
        </p:spPr>
        <p:txBody>
          <a:bodyPr/>
          <a:lstStyle/>
          <a:p>
            <a:r>
              <a:rPr lang="en-US" sz="5400" dirty="0">
                <a:latin typeface="Times New Roman" panose="02020603050405020304" pitchFamily="18" charset="0"/>
                <a:cs typeface="Times New Roman" panose="02020603050405020304" pitchFamily="18" charset="0"/>
              </a:rPr>
              <a:t>WHO ARE THE END USERS</a:t>
            </a:r>
            <a:endParaRPr lang="en-IN" dirty="0"/>
          </a:p>
        </p:txBody>
      </p:sp>
      <p:sp>
        <p:nvSpPr>
          <p:cNvPr id="3" name="Subtitle 2">
            <a:extLst>
              <a:ext uri="{FF2B5EF4-FFF2-40B4-BE49-F238E27FC236}">
                <a16:creationId xmlns:a16="http://schemas.microsoft.com/office/drawing/2014/main" id="{D746C102-691A-8984-211A-D107F8891EC6}"/>
              </a:ext>
            </a:extLst>
          </p:cNvPr>
          <p:cNvSpPr>
            <a:spLocks noGrp="1"/>
          </p:cNvSpPr>
          <p:nvPr>
            <p:ph type="subTitle" idx="1"/>
          </p:nvPr>
        </p:nvSpPr>
        <p:spPr>
          <a:xfrm>
            <a:off x="717755" y="1936956"/>
            <a:ext cx="10609006" cy="4611328"/>
          </a:xfrm>
        </p:spPr>
        <p:txBody>
          <a:bodyPr>
            <a:norm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has various end-users across different fields. Some are:</a:t>
            </a:r>
          </a:p>
          <a:p>
            <a:pPr marL="457200" marR="0" lvl="0" indent="-457200" algn="l" defTabSz="914400" rtl="0" eaLnBrk="0" fontAlgn="base" latinLnBrk="0" hangingPunct="0">
              <a:lnSpc>
                <a:spcPct val="100000"/>
              </a:lnSpc>
              <a:spcBef>
                <a:spcPct val="0"/>
              </a:spcBef>
              <a:spcAft>
                <a:spcPct val="0"/>
              </a:spcAft>
              <a:buClrTx/>
              <a:buSzTx/>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Military and Defense: To securely transmit classified information over public channels.</a:t>
            </a:r>
          </a:p>
          <a:p>
            <a:pPr marR="0" lvl="0" algn="l" defTabSz="914400" rtl="0" eaLnBrk="0" fontAlgn="base" latinLnBrk="0" hangingPunct="0">
              <a:lnSpc>
                <a:spcPct val="100000"/>
              </a:lnSpc>
              <a:spcBef>
                <a:spcPct val="0"/>
              </a:spcBef>
              <a:spcAft>
                <a:spcPct val="0"/>
              </a:spcAft>
              <a:buClrTx/>
              <a:buSzTx/>
              <a:tabLst/>
            </a:pPr>
            <a:r>
              <a:rPr lang="en-US" altLang="en-US" sz="2400" dirty="0">
                <a:ln>
                  <a:noFill/>
                </a:ln>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Intelligence Agencies: For covert communication and espionage.</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Cybersecurity Professionals: To hide sensitive data or malware detection signatures.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Digital Forensics Investigators: To uncover hidden evidence in images.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Privacy-Conscious Individuals: To protect personal information or communication.</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Artists and Designers: To create visually striking and thought-provoking artworks.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 Researchers and Scientists: To conceal sensitive research data or results. </a:t>
            </a:r>
          </a:p>
          <a:p>
            <a:endParaRPr lang="en-IN" dirty="0"/>
          </a:p>
        </p:txBody>
      </p:sp>
      <p:pic>
        <p:nvPicPr>
          <p:cNvPr id="4" name="Picture 3">
            <a:extLst>
              <a:ext uri="{FF2B5EF4-FFF2-40B4-BE49-F238E27FC236}">
                <a16:creationId xmlns:a16="http://schemas.microsoft.com/office/drawing/2014/main" id="{781A3482-B098-471D-5E5E-563E0BFE405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10"/>
            <a:ext cx="12200622" cy="383448"/>
          </a:xfrm>
          <a:prstGeom prst="rect">
            <a:avLst/>
          </a:prstGeom>
        </p:spPr>
      </p:pic>
    </p:spTree>
    <p:extLst>
      <p:ext uri="{BB962C8B-B14F-4D97-AF65-F5344CB8AC3E}">
        <p14:creationId xmlns:p14="http://schemas.microsoft.com/office/powerpoint/2010/main" val="2998421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CEDA-9D84-A2CE-6075-88A1299DAD4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SOLUTION AND ITS PROPOSITIONS</a:t>
            </a:r>
            <a:endParaRPr lang="en-IN" dirty="0"/>
          </a:p>
        </p:txBody>
      </p:sp>
      <p:sp>
        <p:nvSpPr>
          <p:cNvPr id="3" name="Text Placeholder 2">
            <a:extLst>
              <a:ext uri="{FF2B5EF4-FFF2-40B4-BE49-F238E27FC236}">
                <a16:creationId xmlns:a16="http://schemas.microsoft.com/office/drawing/2014/main" id="{CA8D4991-A01A-9DA6-5092-7E55273ED7FF}"/>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EA4714C1-47E0-2EF8-DAB2-4910DE84BC92}"/>
              </a:ext>
            </a:extLst>
          </p:cNvPr>
          <p:cNvSpPr>
            <a:spLocks noGrp="1"/>
          </p:cNvSpPr>
          <p:nvPr>
            <p:ph sz="half" idx="2"/>
          </p:nvPr>
        </p:nvSpPr>
        <p:spPr/>
        <p:txBody>
          <a:bodyPr>
            <a:normAutofit/>
          </a:bodyPr>
          <a:lstStyle/>
          <a:p>
            <a:endParaRPr lang="en-IN"/>
          </a:p>
        </p:txBody>
      </p:sp>
      <p:sp>
        <p:nvSpPr>
          <p:cNvPr id="6" name="Content Placeholder 5">
            <a:extLst>
              <a:ext uri="{FF2B5EF4-FFF2-40B4-BE49-F238E27FC236}">
                <a16:creationId xmlns:a16="http://schemas.microsoft.com/office/drawing/2014/main" id="{740B99F6-1230-16C1-81C2-5B9138032AD7}"/>
              </a:ext>
            </a:extLst>
          </p:cNvPr>
          <p:cNvSpPr>
            <a:spLocks noGrp="1"/>
          </p:cNvSpPr>
          <p:nvPr>
            <p:ph sz="quarter" idx="4"/>
          </p:nvPr>
        </p:nvSpPr>
        <p:spPr>
          <a:xfrm>
            <a:off x="6068175" y="2163095"/>
            <a:ext cx="6123825" cy="4393247"/>
          </a:xfrm>
        </p:spPr>
        <p:txBody>
          <a:bodyPr>
            <a:normAutofit/>
          </a:bodyPr>
          <a:lstStyle/>
          <a:p>
            <a:pPr marL="0" indent="0">
              <a:buNone/>
            </a:pPr>
            <a:endParaRPr lang="en-IN" sz="2400" dirty="0">
              <a:latin typeface="Times New Roman" panose="02020603050405020304" pitchFamily="18" charset="0"/>
              <a:cs typeface="Times New Roman" panose="02020603050405020304" pitchFamily="18" charset="0"/>
            </a:endParaRPr>
          </a:p>
          <a:p>
            <a:pPr marL="36900" indent="0">
              <a:buNone/>
            </a:pPr>
            <a:r>
              <a:rPr lang="en-US" sz="2400" dirty="0"/>
              <a:t>~~ Least Significant Bit (LSB) in steganography:</a:t>
            </a:r>
          </a:p>
          <a:p>
            <a:pPr marL="36900" indent="0">
              <a:buNone/>
            </a:pPr>
            <a:r>
              <a:rPr lang="en-US" sz="2400" dirty="0"/>
              <a:t>"In steganography, the Least Significant Bit (LSB) is the last bit in each byte of an image's pixel value. By replacing the LSB with secret data, the image remains visually unchanged, yet conceals the hidden information. This technique exploits the human eye's limitations, as small changes in pixel values are imperceptible, allowing for covert data transmission."</a:t>
            </a:r>
            <a:endParaRPr lang="en-IN" sz="2400" dirty="0"/>
          </a:p>
        </p:txBody>
      </p:sp>
      <p:pic>
        <p:nvPicPr>
          <p:cNvPr id="7" name="Picture 6">
            <a:extLst>
              <a:ext uri="{FF2B5EF4-FFF2-40B4-BE49-F238E27FC236}">
                <a16:creationId xmlns:a16="http://schemas.microsoft.com/office/drawing/2014/main" id="{64DF88AF-63CF-5843-A184-799B2B108DA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1046013" y="1855152"/>
            <a:ext cx="4853341" cy="4393248"/>
          </a:xfrm>
          <a:prstGeom prst="rect">
            <a:avLst/>
          </a:prstGeom>
        </p:spPr>
      </p:pic>
    </p:spTree>
    <p:extLst>
      <p:ext uri="{BB962C8B-B14F-4D97-AF65-F5344CB8AC3E}">
        <p14:creationId xmlns:p14="http://schemas.microsoft.com/office/powerpoint/2010/main" val="276485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BA8D-2426-DB47-16EC-4BBB33491904}"/>
              </a:ext>
            </a:extLst>
          </p:cNvPr>
          <p:cNvSpPr>
            <a:spLocks noGrp="1"/>
          </p:cNvSpPr>
          <p:nvPr>
            <p:ph type="ctrTitle"/>
          </p:nvPr>
        </p:nvSpPr>
        <p:spPr>
          <a:xfrm>
            <a:off x="0" y="117987"/>
            <a:ext cx="11975690" cy="1632155"/>
          </a:xfrm>
        </p:spPr>
        <p:txBody>
          <a:bodyPr/>
          <a:lstStyle/>
          <a:p>
            <a:r>
              <a:rPr lang="en-US" dirty="0">
                <a:latin typeface="Times New Roman" panose="02020603050405020304" pitchFamily="18" charset="0"/>
                <a:cs typeface="Times New Roman" panose="02020603050405020304" pitchFamily="18" charset="0"/>
              </a:rPr>
              <a:t>MODELLING</a:t>
            </a:r>
            <a:br>
              <a:rPr lang="en-US" dirty="0">
                <a:latin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EB05B791-ED28-EA92-2423-88FD92E4A82E}"/>
              </a:ext>
            </a:extLst>
          </p:cNvPr>
          <p:cNvSpPr>
            <a:spLocks noGrp="1"/>
          </p:cNvSpPr>
          <p:nvPr>
            <p:ph type="subTitle" idx="1"/>
          </p:nvPr>
        </p:nvSpPr>
        <p:spPr>
          <a:xfrm>
            <a:off x="216309" y="164688"/>
            <a:ext cx="11436975" cy="6858001"/>
          </a:xfrm>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B0E8630-3220-9E34-DE62-1C754B0A1C2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 y="0"/>
            <a:ext cx="422787" cy="6858000"/>
          </a:xfrm>
          <a:prstGeom prst="rect">
            <a:avLst/>
          </a:prstGeom>
        </p:spPr>
      </p:pic>
      <p:pic>
        <p:nvPicPr>
          <p:cNvPr id="5" name="Picture 4">
            <a:extLst>
              <a:ext uri="{FF2B5EF4-FFF2-40B4-BE49-F238E27FC236}">
                <a16:creationId xmlns:a16="http://schemas.microsoft.com/office/drawing/2014/main" id="{2DA03C7A-59F4-7548-5DDC-A82024F5E88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1823290" y="0"/>
            <a:ext cx="422787" cy="6858000"/>
          </a:xfrm>
          <a:prstGeom prst="rect">
            <a:avLst/>
          </a:prstGeom>
        </p:spPr>
      </p:pic>
      <p:sp>
        <p:nvSpPr>
          <p:cNvPr id="7" name="TextBox 6">
            <a:extLst>
              <a:ext uri="{FF2B5EF4-FFF2-40B4-BE49-F238E27FC236}">
                <a16:creationId xmlns:a16="http://schemas.microsoft.com/office/drawing/2014/main" id="{48C402CD-C4EF-8293-10A2-3C41311D9DDE}"/>
              </a:ext>
            </a:extLst>
          </p:cNvPr>
          <p:cNvSpPr txBox="1"/>
          <p:nvPr/>
        </p:nvSpPr>
        <p:spPr>
          <a:xfrm>
            <a:off x="10657840" y="6527685"/>
            <a:ext cx="6136640" cy="369332"/>
          </a:xfrm>
          <a:prstGeom prst="rect">
            <a:avLst/>
          </a:prstGeom>
          <a:noFill/>
        </p:spPr>
        <p:txBody>
          <a:bodyPr wrap="square">
            <a:spAutoFit/>
          </a:bodyPr>
          <a:lstStyle/>
          <a:p>
            <a:r>
              <a:rPr lang="en-US" sz="1800" dirty="0"/>
              <a:t>G.SRAVYA</a:t>
            </a:r>
            <a:endParaRPr lang="en-IN" dirty="0"/>
          </a:p>
        </p:txBody>
      </p:sp>
      <p:pic>
        <p:nvPicPr>
          <p:cNvPr id="10" name="Picture 9">
            <a:extLst>
              <a:ext uri="{FF2B5EF4-FFF2-40B4-BE49-F238E27FC236}">
                <a16:creationId xmlns:a16="http://schemas.microsoft.com/office/drawing/2014/main" id="{42E8BC9A-56D2-FABD-C7E4-DBB7580ED15E}"/>
              </a:ext>
            </a:extLst>
          </p:cNvPr>
          <p:cNvPicPr>
            <a:picLocks noChangeAspect="1"/>
          </p:cNvPicPr>
          <p:nvPr/>
        </p:nvPicPr>
        <p:blipFill>
          <a:blip r:embed="rId3"/>
          <a:stretch>
            <a:fillRect/>
          </a:stretch>
        </p:blipFill>
        <p:spPr>
          <a:xfrm>
            <a:off x="1884275" y="1216097"/>
            <a:ext cx="9079237" cy="4425806"/>
          </a:xfrm>
          <a:prstGeom prst="rect">
            <a:avLst/>
          </a:prstGeom>
        </p:spPr>
      </p:pic>
    </p:spTree>
    <p:extLst>
      <p:ext uri="{BB962C8B-B14F-4D97-AF65-F5344CB8AC3E}">
        <p14:creationId xmlns:p14="http://schemas.microsoft.com/office/powerpoint/2010/main" val="84862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3B65-A530-FA75-2A48-7BC4B7C34E55}"/>
              </a:ext>
            </a:extLst>
          </p:cNvPr>
          <p:cNvSpPr>
            <a:spLocks noGrp="1"/>
          </p:cNvSpPr>
          <p:nvPr>
            <p:ph type="ctrTitle"/>
          </p:nvPr>
        </p:nvSpPr>
        <p:spPr>
          <a:xfrm>
            <a:off x="471948" y="542611"/>
            <a:ext cx="11415252" cy="852112"/>
          </a:xfrm>
        </p:spPr>
        <p:txBody>
          <a:bodyPr/>
          <a:lstStyle/>
          <a:p>
            <a:r>
              <a:rPr lang="en-US" dirty="0"/>
              <a:t>MODELLING</a:t>
            </a:r>
            <a:endParaRPr lang="en-IN" dirty="0"/>
          </a:p>
        </p:txBody>
      </p:sp>
      <p:sp>
        <p:nvSpPr>
          <p:cNvPr id="3" name="Subtitle 2">
            <a:extLst>
              <a:ext uri="{FF2B5EF4-FFF2-40B4-BE49-F238E27FC236}">
                <a16:creationId xmlns:a16="http://schemas.microsoft.com/office/drawing/2014/main" id="{ECBD7573-6DA1-D3BE-25A6-29C2DC852DAD}"/>
              </a:ext>
            </a:extLst>
          </p:cNvPr>
          <p:cNvSpPr>
            <a:spLocks noGrp="1"/>
          </p:cNvSpPr>
          <p:nvPr>
            <p:ph type="subTitle" idx="1"/>
          </p:nvPr>
        </p:nvSpPr>
        <p:spPr>
          <a:xfrm>
            <a:off x="599766" y="1553866"/>
            <a:ext cx="10326735" cy="4761523"/>
          </a:xfrm>
        </p:spPr>
        <p:txBody>
          <a:bodyPr>
            <a:normAutofit fontScale="92500" lnSpcReduction="10000"/>
          </a:bodyPr>
          <a:lstStyle/>
          <a:p>
            <a:endParaRPr lang="en-IN" sz="1800" dirty="0">
              <a:latin typeface="Times New Roman" panose="02020603050405020304" pitchFamily="18" charset="0"/>
              <a:cs typeface="Times New Roman" panose="02020603050405020304" pitchFamily="18" charset="0"/>
            </a:endParaRPr>
          </a:p>
          <a:p>
            <a:pPr marL="318770" marR="0" lvl="0" indent="-306705" algn="l" rtl="0">
              <a:lnSpc>
                <a:spcPct val="100000"/>
              </a:lnSpc>
              <a:spcBef>
                <a:spcPts val="0"/>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1: Importing some libraries like cv2 and </a:t>
            </a:r>
            <a:r>
              <a:rPr lang="en-US" sz="2400" dirty="0" err="1">
                <a:solidFill>
                  <a:schemeClr val="lt1"/>
                </a:solidFill>
                <a:latin typeface="Times New Roman"/>
                <a:ea typeface="Times New Roman"/>
                <a:cs typeface="Times New Roman"/>
                <a:sym typeface="Times New Roman"/>
              </a:rPr>
              <a:t>os</a:t>
            </a:r>
            <a:r>
              <a:rPr lang="en-US" sz="2400" dirty="0">
                <a:solidFill>
                  <a:schemeClr val="lt1"/>
                </a:solidFill>
                <a:latin typeface="Times New Roman"/>
                <a:ea typeface="Times New Roman"/>
                <a:cs typeface="Times New Roman"/>
                <a:sym typeface="Times New Roman"/>
              </a:rPr>
              <a:t> for accessing relevant concept into code.</a:t>
            </a:r>
          </a:p>
          <a:p>
            <a:pPr marL="318770" marR="0" lvl="0" indent="-306705" algn="l" rtl="0">
              <a:lnSpc>
                <a:spcPct val="100000"/>
              </a:lnSpc>
              <a:spcBef>
                <a:spcPts val="1355"/>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2: After converting the text into their ascii values then that ascii values are stored in variable.</a:t>
            </a:r>
          </a:p>
          <a:p>
            <a:pPr marL="318770" marR="0" lvl="0" indent="-306705" algn="l" rtl="0">
              <a:lnSpc>
                <a:spcPct val="100000"/>
              </a:lnSpc>
              <a:spcBef>
                <a:spcPts val="1355"/>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3: Read the image from it’s path and hiding the image using XOR operation , RGB    </a:t>
            </a:r>
          </a:p>
          <a:p>
            <a:pPr marL="457200" marR="0" lvl="0" indent="0" algn="l" rtl="0">
              <a:lnSpc>
                <a:spcPct val="100000"/>
              </a:lnSpc>
              <a:spcBef>
                <a:spcPts val="1355"/>
              </a:spcBef>
              <a:spcAft>
                <a:spcPts val="0"/>
              </a:spcAft>
              <a:buNone/>
            </a:pPr>
            <a:r>
              <a:rPr lang="en-US" sz="2400" dirty="0">
                <a:solidFill>
                  <a:schemeClr val="lt1"/>
                </a:solidFill>
                <a:latin typeface="Times New Roman"/>
                <a:ea typeface="Times New Roman"/>
                <a:cs typeface="Times New Roman"/>
                <a:sym typeface="Times New Roman"/>
              </a:rPr>
              <a:t>          mechanism</a:t>
            </a:r>
          </a:p>
          <a:p>
            <a:pPr marL="318770" marR="0" lvl="0" indent="-306705" algn="l" rtl="0">
              <a:lnSpc>
                <a:spcPct val="100000"/>
              </a:lnSpc>
              <a:spcBef>
                <a:spcPts val="1280"/>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4: A secret is created to avoid unauthorized users.</a:t>
            </a:r>
          </a:p>
          <a:p>
            <a:pPr marL="318770" marR="0" lvl="0" indent="-306705" algn="l" rtl="0">
              <a:lnSpc>
                <a:spcPct val="100000"/>
              </a:lnSpc>
              <a:spcBef>
                <a:spcPts val="1355"/>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5: To unhide the image user wants to enter the secret key.</a:t>
            </a:r>
          </a:p>
          <a:p>
            <a:pPr marL="318770" marR="0" lvl="0" indent="-306705" algn="l" rtl="0">
              <a:lnSpc>
                <a:spcPct val="100000"/>
              </a:lnSpc>
              <a:spcBef>
                <a:spcPts val="1355"/>
              </a:spcBef>
              <a:spcAft>
                <a:spcPts val="0"/>
              </a:spcAft>
              <a:buClr>
                <a:schemeClr val="lt1"/>
              </a:buClr>
              <a:buSzPts val="1850"/>
              <a:buFont typeface="Times New Roman"/>
              <a:buChar char="●"/>
            </a:pPr>
            <a:r>
              <a:rPr lang="en-US" sz="2400" dirty="0">
                <a:solidFill>
                  <a:schemeClr val="lt1"/>
                </a:solidFill>
                <a:latin typeface="Times New Roman"/>
                <a:ea typeface="Times New Roman"/>
                <a:cs typeface="Times New Roman"/>
                <a:sym typeface="Times New Roman"/>
              </a:rPr>
              <a:t>Step 6: Finally, user can able to see the secret message.</a:t>
            </a:r>
          </a:p>
          <a:p>
            <a:endParaRPr lang="en-IN" dirty="0"/>
          </a:p>
        </p:txBody>
      </p:sp>
      <p:pic>
        <p:nvPicPr>
          <p:cNvPr id="4" name="Picture 3">
            <a:extLst>
              <a:ext uri="{FF2B5EF4-FFF2-40B4-BE49-F238E27FC236}">
                <a16:creationId xmlns:a16="http://schemas.microsoft.com/office/drawing/2014/main" id="{757E3B3E-21AE-2180-26C7-91BCEAB8500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 y="0"/>
            <a:ext cx="422787" cy="6858000"/>
          </a:xfrm>
          <a:prstGeom prst="rect">
            <a:avLst/>
          </a:prstGeom>
        </p:spPr>
      </p:pic>
      <p:pic>
        <p:nvPicPr>
          <p:cNvPr id="5" name="Picture 4">
            <a:extLst>
              <a:ext uri="{FF2B5EF4-FFF2-40B4-BE49-F238E27FC236}">
                <a16:creationId xmlns:a16="http://schemas.microsoft.com/office/drawing/2014/main" id="{965F6EFA-B2D1-B4CA-0A2E-0F900AA0885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10"/>
            <a:ext cx="12200622" cy="383448"/>
          </a:xfrm>
          <a:prstGeom prst="rect">
            <a:avLst/>
          </a:prstGeom>
        </p:spPr>
      </p:pic>
      <p:pic>
        <p:nvPicPr>
          <p:cNvPr id="6" name="Picture 5">
            <a:extLst>
              <a:ext uri="{FF2B5EF4-FFF2-40B4-BE49-F238E27FC236}">
                <a16:creationId xmlns:a16="http://schemas.microsoft.com/office/drawing/2014/main" id="{C39D2761-291A-F9BA-6A06-0A8255AC2F4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H="1">
            <a:off x="11792853" y="383468"/>
            <a:ext cx="399147" cy="6474532"/>
          </a:xfrm>
          <a:prstGeom prst="rect">
            <a:avLst/>
          </a:prstGeom>
        </p:spPr>
      </p:pic>
    </p:spTree>
    <p:extLst>
      <p:ext uri="{BB962C8B-B14F-4D97-AF65-F5344CB8AC3E}">
        <p14:creationId xmlns:p14="http://schemas.microsoft.com/office/powerpoint/2010/main" val="34204623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{8DB9F9BF-F8E6-4253-93D0-485687E2F0A5}tf55705232_win32</Template>
  <TotalTime>203</TotalTime>
  <Words>680</Words>
  <Application>Microsoft Office PowerPoint</Application>
  <PresentationFormat>Widescreen</PresentationFormat>
  <Paragraphs>90</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-apple-system</vt:lpstr>
      <vt:lpstr>Calibri</vt:lpstr>
      <vt:lpstr>Franklin Gothic Heavy</vt:lpstr>
      <vt:lpstr>Goudy Old Style</vt:lpstr>
      <vt:lpstr>Sitka Small</vt:lpstr>
      <vt:lpstr>Times New Roman</vt:lpstr>
      <vt:lpstr>Wingdings 2</vt:lpstr>
      <vt:lpstr>SlateVTI</vt:lpstr>
      <vt:lpstr>FINAL PROJECT</vt:lpstr>
      <vt:lpstr>HIDING A TEXT INSIDE A IMAGE USING Steganography </vt:lpstr>
      <vt:lpstr>AGENDA</vt:lpstr>
      <vt:lpstr>PROBLEM STATEMENT</vt:lpstr>
      <vt:lpstr>PROJECT OVERVIEW</vt:lpstr>
      <vt:lpstr>WHO ARE THE END USERS</vt:lpstr>
      <vt:lpstr>SOLUTION AND ITS PROPOSITIONS</vt:lpstr>
      <vt:lpstr>MODELLING </vt:lpstr>
      <vt:lpstr>MODELLING</vt:lpstr>
      <vt:lpstr>RESULTS</vt:lpstr>
      <vt:lpstr>RESULTS</vt:lpstr>
      <vt:lpstr>Github Link:</vt:lpstr>
      <vt:lpstr>THANKU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sravya gokada</dc:creator>
  <cp:lastModifiedBy>sravya gokada</cp:lastModifiedBy>
  <cp:revision>3</cp:revision>
  <dcterms:created xsi:type="dcterms:W3CDTF">2024-07-08T06:51:17Z</dcterms:created>
  <dcterms:modified xsi:type="dcterms:W3CDTF">2024-07-14T06:01:14Z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